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7" r:id="rId3"/>
    <p:sldId id="268" r:id="rId4"/>
    <p:sldId id="291" r:id="rId5"/>
    <p:sldId id="277" r:id="rId6"/>
    <p:sldId id="290" r:id="rId7"/>
    <p:sldId id="270" r:id="rId8"/>
    <p:sldId id="271" r:id="rId9"/>
    <p:sldId id="272" r:id="rId10"/>
    <p:sldId id="274" r:id="rId11"/>
    <p:sldId id="273" r:id="rId12"/>
    <p:sldId id="275" r:id="rId13"/>
    <p:sldId id="278" r:id="rId14"/>
    <p:sldId id="276" r:id="rId15"/>
    <p:sldId id="279" r:id="rId16"/>
    <p:sldId id="280" r:id="rId17"/>
    <p:sldId id="283" r:id="rId18"/>
    <p:sldId id="284" r:id="rId19"/>
    <p:sldId id="281" r:id="rId20"/>
    <p:sldId id="282" r:id="rId21"/>
    <p:sldId id="287" r:id="rId22"/>
    <p:sldId id="289" r:id="rId23"/>
    <p:sldId id="26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12" autoAdjust="0"/>
  </p:normalViewPr>
  <p:slideViewPr>
    <p:cSldViewPr snapToGrid="0">
      <p:cViewPr varScale="1">
        <p:scale>
          <a:sx n="157" d="100"/>
          <a:sy n="157" d="100"/>
        </p:scale>
        <p:origin x="280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1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7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youtu.be/pq9YfdPHhI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bivector.net/3DPGA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vector.net/PGAdyn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ivector.net/PGAdyn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ivector.net/PGAdyn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Lichtso/geometric_algebr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4dtoys.com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hyperlink" Target="https://enki.ws/ganja.js/examples/pga_dyn.html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rctenbosch.com/ndphysics/NDrigidbody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icmaths.com/pure/complex-numbers/why-multiplication-rotat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dgep.com/understanding-quaternion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Dual_quatern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 birds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Hsu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92BC-EF67-6F7F-C5A3-F8F5A8E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Planes ✈️ / reflection is all you need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B5DFA-57B3-A0EF-BE45-A62BE928A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eigenvectors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translations/rotations together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B0773F2B-054E-02F6-8D95-24B5AE9133A4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2"/>
              </a:rPr>
              <a:t>https://youtu.be/pq9YfdPHhIo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9ED73F-1CF8-8496-83F2-A40B9433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188" y="1152476"/>
            <a:ext cx="3416399" cy="34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3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92BC-EF67-6F7F-C5A3-F8F5A8E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“3D Plane-based Geometric Algebra” – 3D lots of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B5DFA-57B3-A0EF-BE45-A62BE928A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extends to n-D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750C6-05F9-0B76-4934-F9A4E575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12015"/>
            <a:ext cx="3487511" cy="252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9A2EE-4107-1BE7-E314-B849B032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99" y="930129"/>
            <a:ext cx="2163850" cy="4038838"/>
          </a:xfrm>
          <a:prstGeom prst="rect">
            <a:avLst/>
          </a:prstGeom>
        </p:spPr>
      </p:pic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B0773F2B-054E-02F6-8D95-24B5AE9133A4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4"/>
              </a:rPr>
              <a:t>https://bivector.net/3DPGA.pdf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920134-AF09-C55C-DBD4-A16295695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211" y="1152476"/>
            <a:ext cx="2558488" cy="17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AF72-1269-D5FE-E824-EA89F98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 – PGA is not really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72597-FF59-1474-D255-28DFE357C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1A966-3A69-187D-CB63-971F91AB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48" y="1073609"/>
            <a:ext cx="7216025" cy="3416400"/>
          </a:xfrm>
          <a:prstGeom prst="rect">
            <a:avLst/>
          </a:prstGeom>
        </p:spPr>
      </p:pic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432AD6C4-AF92-EE31-AF97-9494C6A3D439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3"/>
              </a:rPr>
              <a:t>https://bivector.net/PGAdyn.pdf</a:t>
            </a:r>
            <a:endParaRPr lang="en-US"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39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16F8C8-753A-DCD6-9BF3-92F5B6432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Rigid Bodies in PGA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95300B-55EC-D3F9-3C79-61A23FFB1D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1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2791-3F22-3D01-CE50-DF39B4C1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64E92-369C-3085-6919-9E0FBEC71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 = “motion” (position + orientation)</a:t>
            </a:r>
            <a:br>
              <a:rPr lang="en-US" dirty="0"/>
            </a:br>
            <a:r>
              <a:rPr lang="en-US" dirty="0"/>
              <a:t>B = “rate” (B for bivector?)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7DE52-F2E9-05C5-0FCE-9DDEA588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8278152" cy="1712721"/>
          </a:xfrm>
          <a:prstGeom prst="rect">
            <a:avLst/>
          </a:prstGeom>
        </p:spPr>
      </p:pic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A62E03A7-68A1-71DE-7ECB-72C4F757CBE0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</a:rPr>
              <a:t>top: </a:t>
            </a:r>
            <a:r>
              <a:rPr lang="en-US" sz="1800" dirty="0">
                <a:solidFill>
                  <a:schemeClr val="dk2"/>
                </a:solidFill>
                <a:hlinkClick r:id="rId3"/>
              </a:rPr>
              <a:t>https://bivector.net/PGAdyn.pdf</a:t>
            </a:r>
            <a:r>
              <a:rPr lang="en-US" sz="1800" dirty="0">
                <a:solidFill>
                  <a:schemeClr val="dk2"/>
                </a:solidFill>
              </a:rPr>
              <a:t>, bottom right: course notes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9851A1-2B52-FDD2-CA93-1C27C4B96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65523"/>
            <a:ext cx="3880049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2791-3F22-3D01-CE50-DF39B4C1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Forques</a:t>
            </a:r>
            <a:r>
              <a:rPr lang="en-US" dirty="0"/>
              <a:t>” (wrenches)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64E92-369C-3085-6919-9E0FBEC71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A62E03A7-68A1-71DE-7ECB-72C4F757CBE0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2"/>
              </a:rPr>
              <a:t>https://bivector.net/PGAdyn.pdf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59A9A-460E-7EA8-4C43-4ECDDE61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6" y="1249456"/>
            <a:ext cx="6813494" cy="8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454D40-B091-8A49-E647-A06A2068B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-&gt; 4D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0389A4-A66B-7E12-64AB-3398624EA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mostly engineering</a:t>
            </a:r>
          </a:p>
        </p:txBody>
      </p:sp>
    </p:spTree>
    <p:extLst>
      <p:ext uri="{BB962C8B-B14F-4D97-AF65-F5344CB8AC3E}">
        <p14:creationId xmlns:p14="http://schemas.microsoft.com/office/powerpoint/2010/main" val="229062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FECA-8239-F12E-4EF5-CC121DAC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4D renderer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C80AE-B919-F239-0C3D-EA1BB581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language: Rust</a:t>
            </a:r>
          </a:p>
          <a:p>
            <a:r>
              <a:rPr lang="en-US" dirty="0"/>
              <a:t>shader language: WGSL</a:t>
            </a:r>
          </a:p>
        </p:txBody>
      </p:sp>
    </p:spTree>
    <p:extLst>
      <p:ext uri="{BB962C8B-B14F-4D97-AF65-F5344CB8AC3E}">
        <p14:creationId xmlns:p14="http://schemas.microsoft.com/office/powerpoint/2010/main" val="377232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0F71-98C3-BD0A-E91B-1418378A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PGA library?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91DF-90BA-6114-D6E7-344E7ADF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62;p14">
            <a:extLst>
              <a:ext uri="{FF2B5EF4-FFF2-40B4-BE49-F238E27FC236}">
                <a16:creationId xmlns:a16="http://schemas.microsoft.com/office/drawing/2014/main" id="{5563D590-40C0-930C-A845-CE1416F4D667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2"/>
              </a:rPr>
              <a:t>https://github.com/Lichtso/geometric_algebra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84DE3-CEA1-14CE-39C9-8D9C74D0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6"/>
            <a:ext cx="3487511" cy="1124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BDC004-5100-0061-C173-3F2E064A9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2277197"/>
            <a:ext cx="4429174" cy="2291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87F62-8856-1730-94D5-A42834DF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945" y="1152474"/>
            <a:ext cx="4200355" cy="9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5C3A-2E1F-3878-0741-0C6069FB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the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33205-6A8A-E187-352B-896BB8B7B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974B9-2FF2-6514-2C71-F23A00F0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152475"/>
            <a:ext cx="8520601" cy="27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4FB-38A7-E0EC-DB45-FCA234C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Inspiration – 4D Toys (Marc Ten Bosch)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8FF2-BA3E-6620-3038-74E2993F2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veTesseractsWideScreen">
            <a:hlinkClick r:id="" action="ppaction://media"/>
            <a:extLst>
              <a:ext uri="{FF2B5EF4-FFF2-40B4-BE49-F238E27FC236}">
                <a16:creationId xmlns:a16="http://schemas.microsoft.com/office/drawing/2014/main" id="{265C12BF-CF22-115B-4D8A-080F8543C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443" y="1152475"/>
            <a:ext cx="6071114" cy="3415001"/>
          </a:xfrm>
          <a:prstGeom prst="rect">
            <a:avLst/>
          </a:prstGeom>
        </p:spPr>
      </p:pic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A94BC6C4-B110-47C5-2CA9-CFE8EE36776E}"/>
              </a:ext>
            </a:extLst>
          </p:cNvPr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5"/>
              </a:rPr>
              <a:t>https://4dtoys.com/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0DC1-684A-7D24-A7E7-1FC4C6A8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Generate and import the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4BFEB-7A8B-54DE-4205-9369068F3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AC43A-C310-FC24-5424-C88E21D5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44435"/>
            <a:ext cx="6263079" cy="343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D4A3B-EAFF-4CD7-65E0-9741229A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07" y="2237448"/>
            <a:ext cx="2355893" cy="16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0E65-C3C8-1F5E-4ED0-4CD77908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43F87-C192-8014-93A9-C2DCBBAFB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be careful with third-party code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choose tools wisely</a:t>
            </a:r>
          </a:p>
        </p:txBody>
      </p:sp>
    </p:spTree>
    <p:extLst>
      <p:ext uri="{BB962C8B-B14F-4D97-AF65-F5344CB8AC3E}">
        <p14:creationId xmlns:p14="http://schemas.microsoft.com/office/powerpoint/2010/main" val="345597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634F-A192-6068-226B-DE292744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Remaining/future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69275-7BAB-2F9C-41DA-FBD347A9F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4D, inertia map returns zero / inverse inertia map returns </a:t>
            </a:r>
            <a:r>
              <a:rPr lang="en-US" dirty="0" err="1"/>
              <a:t>NaN</a:t>
            </a:r>
            <a:endParaRPr lang="en-US" dirty="0"/>
          </a:p>
          <a:p>
            <a:pPr lvl="1"/>
            <a:r>
              <a:rPr lang="en-US" dirty="0"/>
              <a:t>T-body effect</a:t>
            </a:r>
          </a:p>
          <a:p>
            <a:r>
              <a:rPr lang="en-US" dirty="0"/>
              <a:t>object-object collision (separating axis theorem)</a:t>
            </a:r>
          </a:p>
          <a:p>
            <a:r>
              <a:rPr lang="en-US" dirty="0"/>
              <a:t>impulse-based collisions</a:t>
            </a:r>
          </a:p>
          <a:p>
            <a:r>
              <a:rPr lang="en-US" dirty="0"/>
              <a:t>more objects, better controls</a:t>
            </a:r>
          </a:p>
        </p:txBody>
      </p:sp>
    </p:spTree>
    <p:extLst>
      <p:ext uri="{BB962C8B-B14F-4D97-AF65-F5344CB8AC3E}">
        <p14:creationId xmlns:p14="http://schemas.microsoft.com/office/powerpoint/2010/main" val="49489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EA852-9C2C-188F-4815-5B1924F22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B3B208-64FF-B6EA-D5D9-64933F809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4FB-38A7-E0EC-DB45-FCA234C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Inspiration – May The </a:t>
            </a:r>
            <a:r>
              <a:rPr lang="en-US" sz="1800" dirty="0" err="1"/>
              <a:t>Forque</a:t>
            </a:r>
            <a:r>
              <a:rPr lang="en-US" sz="1800" dirty="0"/>
              <a:t> Be With You (</a:t>
            </a:r>
            <a:r>
              <a:rPr lang="nl-NL" sz="1800" dirty="0"/>
              <a:t>Leo Dorst &amp; Steven De Keninck</a:t>
            </a:r>
            <a:r>
              <a:rPr lang="en-US" sz="18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8FF2-BA3E-6620-3038-74E2993F2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“set the number</a:t>
            </a:r>
            <a:br>
              <a:rPr lang="en-US" dirty="0"/>
            </a:br>
            <a:r>
              <a:rPr lang="en-US" dirty="0"/>
              <a:t>of dimensions” 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A94BC6C4-B110-47C5-2CA9-CFE8EE36776E}"/>
              </a:ext>
            </a:extLst>
          </p:cNvPr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5"/>
              </a:rPr>
              <a:t>https://enki.ws/ganja.js/examples/pga_dyn.html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9A58D257-616C-3AF5-DB55-F25146BCF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0484" y="1152474"/>
            <a:ext cx="3460688" cy="34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5"/>
    </mc:Choice>
    <mc:Fallback>
      <p:transition spd="slow" advTm="9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4FB-38A7-E0EC-DB45-FCA234C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4D </a:t>
            </a:r>
            <a:r>
              <a:rPr lang="en-US" dirty="0" err="1"/>
              <a:t>Dzhanibekov</a:t>
            </a:r>
            <a:r>
              <a:rPr lang="en-US" dirty="0"/>
              <a:t>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8FF2-BA3E-6620-3038-74E2993F2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A94BC6C4-B110-47C5-2CA9-CFE8EE36776E}"/>
              </a:ext>
            </a:extLst>
          </p:cNvPr>
          <p:cNvSpPr txBox="1"/>
          <p:nvPr/>
        </p:nvSpPr>
        <p:spPr>
          <a:xfrm>
            <a:off x="0" y="4703625"/>
            <a:ext cx="7102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2"/>
              </a:rPr>
              <a:t>https://marctenbosch.com/ndphysics/NDrigidbody.pdf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1EEED-2893-1DEF-E293-DF88E037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1" y="1592586"/>
            <a:ext cx="8832300" cy="21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2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E83CF1-732B-085B-0446-6C16FD72E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5D33204-64F8-9D8F-77DE-D7A2432E8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0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9432-9C8E-C509-3AF9-B9A2669E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cross products in 4D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9AD9C-4D33-DFFE-7E0C-A85558235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diagram of a triangle with arrows&#10;&#10;Description automatically generated">
            <a:extLst>
              <a:ext uri="{FF2B5EF4-FFF2-40B4-BE49-F238E27FC236}">
                <a16:creationId xmlns:a16="http://schemas.microsoft.com/office/drawing/2014/main" id="{4CFC3894-95B2-394A-AF4F-6AEA9EAC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336" y="1152475"/>
            <a:ext cx="3637328" cy="33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4FB-38A7-E0EC-DB45-FCA234C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Complex Numbers – 2D rotations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C8FF2-BA3E-6620-3038-74E2993F2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i^2=-1</a:t>
            </a: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A94BC6C4-B110-47C5-2CA9-CFE8EE36776E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3"/>
              </a:rPr>
              <a:t>https://graphicmaths.com/pure/complex-numbers/why-multiplication-rotates/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7" name="Picture 6" descr="A graph of a line and a point&#10;&#10;Description automatically generated">
            <a:extLst>
              <a:ext uri="{FF2B5EF4-FFF2-40B4-BE49-F238E27FC236}">
                <a16:creationId xmlns:a16="http://schemas.microsoft.com/office/drawing/2014/main" id="{A0F5BF36-B3EC-CB9D-BCF7-46071CB97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52" y="1096042"/>
            <a:ext cx="6800007" cy="34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5"/>
    </mc:Choice>
    <mc:Fallback>
      <p:transition spd="slow" advTm="90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0F14-5664-2221-E8D5-98AD72A0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Quaternions – 3D rotations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2FE8-6A29-6545-BA03-0601B3252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 descr="A collage of graphs and diagrams&#10;&#10;Description automatically generated with medium confidence">
            <a:extLst>
              <a:ext uri="{FF2B5EF4-FFF2-40B4-BE49-F238E27FC236}">
                <a16:creationId xmlns:a16="http://schemas.microsoft.com/office/drawing/2014/main" id="{0B1826FF-278A-051A-6F6F-3DE223B8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27" y="1147945"/>
            <a:ext cx="3425459" cy="3425459"/>
          </a:xfrm>
          <a:prstGeom prst="rect">
            <a:avLst/>
          </a:prstGeom>
        </p:spPr>
      </p:pic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A627906D-75B3-48C1-A73C-52C69D0E3E3B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3"/>
              </a:rPr>
              <a:t>https://www.3dgep.com/understanding-quaternions/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EF375-4C62-0AF9-1748-2CD2078EC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43416"/>
            <a:ext cx="5017968" cy="33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7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0F14-5664-2221-E8D5-98AD72A0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Dual Quaternions – 3D rigid motion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2FE8-6A29-6545-BA03-0601B3252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A627906D-75B3-48C1-A73C-52C69D0E3E3B}"/>
              </a:ext>
            </a:extLst>
          </p:cNvPr>
          <p:cNvSpPr txBox="1"/>
          <p:nvPr/>
        </p:nvSpPr>
        <p:spPr>
          <a:xfrm>
            <a:off x="0" y="4703625"/>
            <a:ext cx="8771766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hlinkClick r:id="rId2"/>
              </a:rPr>
              <a:t>https://en.wikipedia.org/wiki/Dual_quaternion</a:t>
            </a:r>
            <a:endParaRPr lang="en-US" sz="1800"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52D27-15F6-87CD-C6AC-BE346871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75" y="1152475"/>
            <a:ext cx="5048015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975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336</Words>
  <Application>Microsoft Office PowerPoint</Application>
  <PresentationFormat>On-screen Show (16:9)</PresentationFormat>
  <Paragraphs>81</Paragraphs>
  <Slides>23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4D birds</vt:lpstr>
      <vt:lpstr>Inspiration – 4D Toys (Marc Ten Bosch)</vt:lpstr>
      <vt:lpstr>Inspiration – May The Forque Be With You (Leo Dorst &amp; Steven De Keninck)</vt:lpstr>
      <vt:lpstr>4D Dzhanibekov effect</vt:lpstr>
      <vt:lpstr>Math</vt:lpstr>
      <vt:lpstr>No cross products in 4D</vt:lpstr>
      <vt:lpstr>Complex Numbers – 2D rotations</vt:lpstr>
      <vt:lpstr>Quaternions – 3D rotations</vt:lpstr>
      <vt:lpstr>Dual Quaternions – 3D rigid motion</vt:lpstr>
      <vt:lpstr>Planes ✈️ / reflection is all you need </vt:lpstr>
      <vt:lpstr>“3D Plane-based Geometric Algebra” – 3D lots of stuff</vt:lpstr>
      <vt:lpstr>note – PGA is not really new</vt:lpstr>
      <vt:lpstr>3D Rigid Bodies in PGA</vt:lpstr>
      <vt:lpstr>Equations of motion</vt:lpstr>
      <vt:lpstr>“Forques” (wrenches)</vt:lpstr>
      <vt:lpstr>3D -&gt; 4D</vt:lpstr>
      <vt:lpstr>4D renderer</vt:lpstr>
      <vt:lpstr>PGA library?</vt:lpstr>
      <vt:lpstr>Specify the elements</vt:lpstr>
      <vt:lpstr>Generate and import the library</vt:lpstr>
      <vt:lpstr>Takeaway</vt:lpstr>
      <vt:lpstr>Remaining/future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Marching on GPU</dc:title>
  <cp:lastModifiedBy>Hsu, Nicolas</cp:lastModifiedBy>
  <cp:revision>10</cp:revision>
  <dcterms:modified xsi:type="dcterms:W3CDTF">2024-05-03T21:45:48Z</dcterms:modified>
</cp:coreProperties>
</file>